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286" r:id="rId3"/>
    <p:sldId id="287" r:id="rId4"/>
    <p:sldId id="288" r:id="rId5"/>
    <p:sldId id="289" r:id="rId6"/>
    <p:sldId id="290" r:id="rId7"/>
    <p:sldId id="292" r:id="rId8"/>
    <p:sldId id="291" r:id="rId9"/>
    <p:sldId id="293" r:id="rId10"/>
    <p:sldId id="294" r:id="rId11"/>
    <p:sldId id="295" r:id="rId12"/>
    <p:sldId id="296" r:id="rId13"/>
    <p:sldId id="298" r:id="rId14"/>
    <p:sldId id="299" r:id="rId15"/>
    <p:sldId id="30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35" autoAdjust="0"/>
    <p:restoredTop sz="94168" autoAdjust="0"/>
  </p:normalViewPr>
  <p:slideViewPr>
    <p:cSldViewPr>
      <p:cViewPr varScale="1">
        <p:scale>
          <a:sx n="86" d="100"/>
          <a:sy n="86" d="100"/>
        </p:scale>
        <p:origin x="-151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28387-2871-4CA2-B77F-460E24B1E934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F7D8EE-DF91-4A54-B4C2-A1F4992583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F7D8EE-DF91-4A54-B4C2-A1F4992583E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3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44824"/>
            <a:ext cx="8715436" cy="3170099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Электронная Библиотека </a:t>
            </a:r>
            <a:r>
              <a:rPr lang="ru-RU" sz="7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РГАТУ</a:t>
            </a:r>
            <a:endParaRPr lang="en-US" sz="7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Презентация с анимированными действиями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начала показа нажмите «Показ слайдов» или клавишу 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F5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 редакторе </a:t>
            </a:r>
            <a:endParaRPr lang="en-US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Mirosoft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Office Power Point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2000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072362" y="285752"/>
            <a:ext cx="1785918" cy="120032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Это шифр хранения данной книги. Для того чтобы взять этот учебник необходимо выписать этот шифр для библиотекаря.</a:t>
            </a:r>
            <a:endParaRPr lang="ru-RU" sz="12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9" name="Соединительная линия уступом 8"/>
          <p:cNvCxnSpPr/>
          <p:nvPr/>
        </p:nvCxnSpPr>
        <p:spPr>
          <a:xfrm>
            <a:off x="1000132" y="285752"/>
            <a:ext cx="7786710" cy="1178702"/>
          </a:xfrm>
          <a:prstGeom prst="bentConnector3">
            <a:avLst>
              <a:gd name="adj1" fmla="val 101050"/>
            </a:avLst>
          </a:prstGeom>
          <a:ln w="38100">
            <a:solidFill>
              <a:schemeClr val="accent3">
                <a:lumMod val="50000"/>
              </a:schemeClr>
            </a:solidFill>
            <a:round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0" y="107157"/>
            <a:ext cx="1000132" cy="321448"/>
          </a:xfrm>
          <a:prstGeom prst="roundRect">
            <a:avLst>
              <a:gd name="adj" fmla="val 50000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0" y="428604"/>
            <a:ext cx="6643702" cy="500066"/>
          </a:xfrm>
          <a:prstGeom prst="roundRect">
            <a:avLst>
              <a:gd name="adj" fmla="val 24321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7072330" y="1607330"/>
            <a:ext cx="1785918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Описание учебника: заглавие, автор, издательство, год, количество страниц и т.д.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56" name="Соединительная линия уступом 55"/>
          <p:cNvCxnSpPr/>
          <p:nvPr/>
        </p:nvCxnSpPr>
        <p:spPr>
          <a:xfrm>
            <a:off x="6012160" y="764704"/>
            <a:ext cx="1080120" cy="864096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round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0" y="928670"/>
            <a:ext cx="6929454" cy="1357322"/>
          </a:xfrm>
          <a:prstGeom prst="roundRect">
            <a:avLst>
              <a:gd name="adj" fmla="val 1098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7072330" y="3214686"/>
            <a:ext cx="1785982" cy="11695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Ключевые слова по которым можно найти ту или иную информацию.</a:t>
            </a:r>
            <a:endParaRPr lang="ru-RU" sz="1400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64" name="Соединительная линия уступом 63"/>
          <p:cNvCxnSpPr/>
          <p:nvPr/>
        </p:nvCxnSpPr>
        <p:spPr>
          <a:xfrm>
            <a:off x="5508104" y="1916832"/>
            <a:ext cx="1584176" cy="1296144"/>
          </a:xfrm>
          <a:prstGeom prst="straightConnector1">
            <a:avLst/>
          </a:prstGeom>
          <a:ln w="38100">
            <a:solidFill>
              <a:schemeClr val="accent3">
                <a:lumMod val="50000"/>
              </a:schemeClr>
            </a:solidFill>
            <a:round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Скругленный прямоугольник 75"/>
          <p:cNvSpPr/>
          <p:nvPr/>
        </p:nvSpPr>
        <p:spPr>
          <a:xfrm>
            <a:off x="0" y="3214686"/>
            <a:ext cx="6929454" cy="1500198"/>
          </a:xfrm>
          <a:prstGeom prst="roundRect">
            <a:avLst>
              <a:gd name="adj" fmla="val 10988"/>
            </a:avLst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357158" y="5000636"/>
            <a:ext cx="1714512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Пункты книговыдачи – это № корпуса университета где находится книга;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83" name="Соединительная линия уступом 82"/>
          <p:cNvCxnSpPr/>
          <p:nvPr/>
        </p:nvCxnSpPr>
        <p:spPr>
          <a:xfrm rot="5400000">
            <a:off x="-321503" y="4893479"/>
            <a:ext cx="2214578" cy="857256"/>
          </a:xfrm>
          <a:prstGeom prst="bentConnector3">
            <a:avLst>
              <a:gd name="adj1" fmla="val 35663"/>
            </a:avLst>
          </a:prstGeom>
          <a:ln w="38100">
            <a:solidFill>
              <a:schemeClr val="accent3">
                <a:lumMod val="50000"/>
              </a:schemeClr>
            </a:solidFill>
            <a:round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2571736" y="5929330"/>
            <a:ext cx="1785950" cy="738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Сигла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хранения – библиотечные абонементы.</a:t>
            </a:r>
          </a:p>
        </p:txBody>
      </p:sp>
      <p:cxnSp>
        <p:nvCxnSpPr>
          <p:cNvPr id="96" name="Соединительная линия уступом 95"/>
          <p:cNvCxnSpPr/>
          <p:nvPr/>
        </p:nvCxnSpPr>
        <p:spPr>
          <a:xfrm rot="16200000" flipH="1">
            <a:off x="2393141" y="4750603"/>
            <a:ext cx="2143140" cy="1785950"/>
          </a:xfrm>
          <a:prstGeom prst="bentConnector3">
            <a:avLst>
              <a:gd name="adj1" fmla="val 98592"/>
            </a:avLst>
          </a:prstGeom>
          <a:ln w="38100">
            <a:solidFill>
              <a:schemeClr val="accent3">
                <a:lumMod val="50000"/>
              </a:schemeClr>
            </a:solidFill>
            <a:round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3214678" y="4857760"/>
            <a:ext cx="3571900" cy="73866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Количество экземпляров данной книги находящейся на каждом абонементе</a:t>
            </a:r>
          </a:p>
        </p:txBody>
      </p:sp>
      <p:cxnSp>
        <p:nvCxnSpPr>
          <p:cNvPr id="102" name="Соединительная линия уступом 101"/>
          <p:cNvCxnSpPr/>
          <p:nvPr/>
        </p:nvCxnSpPr>
        <p:spPr>
          <a:xfrm>
            <a:off x="3214678" y="4572008"/>
            <a:ext cx="3571900" cy="1071570"/>
          </a:xfrm>
          <a:prstGeom prst="bentConnector3">
            <a:avLst>
              <a:gd name="adj1" fmla="val 223"/>
            </a:avLst>
          </a:prstGeom>
          <a:ln w="38100">
            <a:solidFill>
              <a:schemeClr val="accent3">
                <a:lumMod val="50000"/>
              </a:schemeClr>
            </a:solidFill>
            <a:round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трелка вправо 18">
            <a:hlinkClick r:id="" action="ppaction://hlinkshowjump?jump=nextslide"/>
          </p:cNvPr>
          <p:cNvSpPr/>
          <p:nvPr/>
        </p:nvSpPr>
        <p:spPr>
          <a:xfrm>
            <a:off x="8460432" y="6381328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>
            <a:hlinkClick r:id="" action="ppaction://hlinkshowjump?jump=previousslide"/>
          </p:cNvPr>
          <p:cNvSpPr/>
          <p:nvPr/>
        </p:nvSpPr>
        <p:spPr>
          <a:xfrm flipH="1">
            <a:off x="7812360" y="6381328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0"/>
                            </p:stCondLst>
                            <p:childTnLst>
                              <p:par>
                                <p:cTn id="7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30" grpId="0" animBg="1"/>
      <p:bldP spid="31" grpId="0" animBg="1"/>
      <p:bldP spid="62" grpId="0" animBg="1"/>
      <p:bldP spid="63" grpId="0" animBg="1"/>
      <p:bldP spid="76" grpId="0" animBg="1"/>
      <p:bldP spid="82" grpId="0" animBg="1"/>
      <p:bldP spid="84" grpId="0" animBg="1"/>
      <p:bldP spid="101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48680"/>
            <a:ext cx="8072494" cy="5447645"/>
          </a:xfrm>
          <a:prstGeom prst="rect">
            <a:avLst/>
          </a:prstGeom>
          <a:effectLst>
            <a:outerShdw blurRad="254000" dist="2413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Сиглы</a:t>
            </a:r>
            <a:r>
              <a:rPr lang="ru-RU" sz="2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хранения:</a:t>
            </a:r>
            <a:endParaRPr lang="en-US" sz="2400" b="1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АУЛ №1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– Абонемент учебной литературы 1-го корпуса. Аудитория 307Б;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АУЛ №4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– Абонемент учебной литературы 4-го корпуса. Аудитория 105;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АНЛ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– Абонемент научной литературы 1-го корпуса. Аудитория 301Б;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ЧЗ №1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– Читальный зал 1-го корпуса. Аудитория 203Б;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ЧЗ №2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-  Читальный зал 2-го корпуса. Аудитория 64.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ЧЗ №4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-  Читальный зал 4-го корпуса; Аудитория 106;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СИФ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– Справочно-информационный фонд. Аудитория 206Б.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ОКИР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– Отдел комплектования информационными ресурсами. Аудитория 211Б.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АХЛ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– Абонемент художественной литературы. Аудитория 207Б.</a:t>
            </a:r>
          </a:p>
          <a:p>
            <a:pPr>
              <a:lnSpc>
                <a:spcPct val="150000"/>
              </a:lnSpc>
            </a:pP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МУЗЕЙ КНИГИ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– Отдел редких книг.</a:t>
            </a: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en-US" sz="1600" dirty="0" smtClean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3" name="Стрелка вправо 2">
            <a:hlinkClick r:id="" action="ppaction://hlinkshowjump?jump=nextslide"/>
          </p:cNvPr>
          <p:cNvSpPr/>
          <p:nvPr/>
        </p:nvSpPr>
        <p:spPr>
          <a:xfrm>
            <a:off x="8460432" y="6381328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" action="ppaction://hlinkshowjump?jump=previousslide"/>
          </p:cNvPr>
          <p:cNvSpPr/>
          <p:nvPr/>
        </p:nvSpPr>
        <p:spPr>
          <a:xfrm flipH="1">
            <a:off x="7812360" y="6381328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714488"/>
            <a:ext cx="8715436" cy="3323987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такое полнотекстовые </a:t>
            </a:r>
          </a:p>
          <a:p>
            <a:pPr algn="ctr"/>
            <a:r>
              <a:rPr lang="ru-RU" sz="7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БД?</a:t>
            </a:r>
            <a:endParaRPr lang="ru-RU" sz="7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2000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28670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Скругленный прямоугольник 16"/>
          <p:cNvSpPr/>
          <p:nvPr/>
        </p:nvSpPr>
        <p:spPr>
          <a:xfrm>
            <a:off x="214282" y="3214686"/>
            <a:ext cx="2643206" cy="92869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067944" y="1916832"/>
            <a:ext cx="3214710" cy="1754326"/>
          </a:xfrm>
          <a:prstGeom prst="rect">
            <a:avLst/>
          </a:prstGeom>
          <a:effectLst>
            <a:outerShdw blurRad="190500" dist="1143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Полнотекстовые БД содержат в себе оцифрованные документы в форматах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DOC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и </a:t>
            </a:r>
            <a:r>
              <a:rPr lang="en-US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PDF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, которые доступны для скачивания.</a:t>
            </a: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flipV="1">
            <a:off x="2857488" y="1916832"/>
            <a:ext cx="4450816" cy="1797920"/>
          </a:xfrm>
          <a:prstGeom prst="bentConnector3">
            <a:avLst>
              <a:gd name="adj1" fmla="val 27010"/>
            </a:avLst>
          </a:prstGeom>
          <a:ln w="38100">
            <a:solidFill>
              <a:schemeClr val="accent3">
                <a:lumMod val="50000"/>
              </a:schemeClr>
            </a:solidFill>
            <a:round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8460432" y="6381328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" action="ppaction://hlinkshowjump?jump=previousslide"/>
          </p:cNvPr>
          <p:cNvSpPr/>
          <p:nvPr/>
        </p:nvSpPr>
        <p:spPr>
          <a:xfrm flipH="1">
            <a:off x="7812360" y="6381328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9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716016" y="4735974"/>
            <a:ext cx="2571768" cy="1077218"/>
          </a:xfrm>
          <a:prstGeom prst="rect">
            <a:avLst/>
          </a:prstGeom>
          <a:effectLst>
            <a:outerShdw blurRad="190500" dist="1143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Полный текст данного документа можно получить нажав кнопку «скачать»</a:t>
            </a: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10800000" flipV="1">
            <a:off x="4716016" y="4725144"/>
            <a:ext cx="2854100" cy="1090950"/>
          </a:xfrm>
          <a:prstGeom prst="bentConnector3">
            <a:avLst>
              <a:gd name="adj1" fmla="val 100727"/>
            </a:avLst>
          </a:prstGeom>
          <a:ln w="38100">
            <a:solidFill>
              <a:schemeClr val="accent3">
                <a:lumMod val="50000"/>
              </a:schemeClr>
            </a:solidFill>
            <a:round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8460432" y="6381328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>
            <a:hlinkClick r:id="" action="ppaction://hlinkshowjump?jump=previousslide"/>
          </p:cNvPr>
          <p:cNvSpPr/>
          <p:nvPr/>
        </p:nvSpPr>
        <p:spPr>
          <a:xfrm flipH="1">
            <a:off x="7812360" y="6381328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571744"/>
            <a:ext cx="8715436" cy="1169551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Успехов в учебе!</a:t>
            </a:r>
            <a:endParaRPr lang="ru-RU" sz="7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>
            <a:hlinkClick r:id="" action="ppaction://hlinkshowjump?jump=endshow"/>
          </p:cNvPr>
          <p:cNvSpPr txBox="1"/>
          <p:nvPr/>
        </p:nvSpPr>
        <p:spPr>
          <a:xfrm>
            <a:off x="7596336" y="6309320"/>
            <a:ext cx="1368152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Завершить</a:t>
            </a:r>
            <a:endParaRPr lang="ru-RU" dirty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 descr="D:\# Другое\Curso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600079" cy="857256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500034" y="1071546"/>
            <a:ext cx="2143140" cy="160043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Имеется электронный каталог научной библиотеки, где можно посмотреть наличие печатной и электронной литературы.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264" y="1857364"/>
            <a:ext cx="2143140" cy="52322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Список ученых РГАТУ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596" y="3571876"/>
            <a:ext cx="2143140" cy="138499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Здесь содержится архив 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Вестника РГАТУ, сборники научных конференций и </a:t>
            </a:r>
            <a:r>
              <a:rPr lang="ru-RU" sz="1400" b="1" dirty="0" err="1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прайсы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 издательств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3702" y="3714752"/>
            <a:ext cx="2143140" cy="116955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Здесь содержится перечень доступных ЭБС и список книг, доступных для чтения.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6" name="Стрелка вправо 15">
            <a:hlinkClick r:id="" action="ppaction://hlinkshowjump?jump=nextslide"/>
          </p:cNvPr>
          <p:cNvSpPr/>
          <p:nvPr/>
        </p:nvSpPr>
        <p:spPr>
          <a:xfrm>
            <a:off x="8460432" y="6381328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>
            <a:hlinkClick r:id="" action="ppaction://hlinkshowjump?jump=previousslide"/>
          </p:cNvPr>
          <p:cNvSpPr/>
          <p:nvPr/>
        </p:nvSpPr>
        <p:spPr>
          <a:xfrm flipH="1">
            <a:off x="7812360" y="6381328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43316 0.346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316 0.34653 L 0.66407 0.3430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" y="-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6407 0.34306 L 0.25452 0.4270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451 0.42709 L 0.74271 0.42709 " pathEditMode="relative" ptsTypes="AA"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357430"/>
            <a:ext cx="8715436" cy="1169551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Электронный каталог</a:t>
            </a:r>
            <a:endParaRPr lang="ru-RU" sz="7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2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D:\# Другое\Curso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600079" cy="85725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215206" y="2571744"/>
            <a:ext cx="1714512" cy="107721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Здесь необходимо выбрать 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Базу Данных.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785926"/>
            <a:ext cx="252711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 advTm="7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18316E-6 L 0.74288 0.248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1" y="1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643182"/>
            <a:ext cx="28670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428992" y="714356"/>
            <a:ext cx="5572164" cy="738664"/>
          </a:xfrm>
          <a:prstGeom prst="rect">
            <a:avLst/>
          </a:prstGeom>
          <a:effectLst>
            <a:outerShdw blurRad="190500" dist="1143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Здесь содержится библиографические описания и шифры хранения книг и журнальных статей имеющихся в фонде Библиотеки РГАТУ.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14" name="Соединительная линия уступом 13"/>
          <p:cNvCxnSpPr/>
          <p:nvPr/>
        </p:nvCxnSpPr>
        <p:spPr>
          <a:xfrm flipV="1">
            <a:off x="2143108" y="1500174"/>
            <a:ext cx="6858048" cy="1571636"/>
          </a:xfrm>
          <a:prstGeom prst="bentConnector3">
            <a:avLst>
              <a:gd name="adj1" fmla="val 18611"/>
            </a:avLst>
          </a:prstGeom>
          <a:ln w="38100">
            <a:solidFill>
              <a:schemeClr val="accent3">
                <a:lumMod val="50000"/>
              </a:schemeClr>
            </a:solidFill>
            <a:round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14744" y="1928802"/>
            <a:ext cx="5000660" cy="523220"/>
          </a:xfrm>
          <a:prstGeom prst="rect">
            <a:avLst/>
          </a:prstGeom>
          <a:effectLst>
            <a:outerShdw blurRad="190500" dist="1143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Содержатся библиографические описания и оцифрованные материалы публикаций и о РГАТУ.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22" name="Соединительная линия уступом 21"/>
          <p:cNvCxnSpPr/>
          <p:nvPr/>
        </p:nvCxnSpPr>
        <p:spPr>
          <a:xfrm flipV="1">
            <a:off x="2143108" y="1928802"/>
            <a:ext cx="6572296" cy="1357322"/>
          </a:xfrm>
          <a:prstGeom prst="bentConnector3">
            <a:avLst>
              <a:gd name="adj1" fmla="val 23140"/>
            </a:avLst>
          </a:prstGeom>
          <a:ln w="38100">
            <a:solidFill>
              <a:schemeClr val="accent3">
                <a:lumMod val="50000"/>
              </a:schemeClr>
            </a:solidFill>
            <a:round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857620" y="2786058"/>
            <a:ext cx="5143536" cy="738664"/>
          </a:xfrm>
          <a:prstGeom prst="rect">
            <a:avLst/>
          </a:prstGeom>
          <a:effectLst>
            <a:outerShdw blurRad="190500" dist="1143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УМКД – Учебно–Методический Комплекс Дисциплин.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Содержит в себе библиографические описания и полные тексты.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29" name="Соединительная линия уступом 28"/>
          <p:cNvCxnSpPr/>
          <p:nvPr/>
        </p:nvCxnSpPr>
        <p:spPr>
          <a:xfrm flipV="1">
            <a:off x="1500166" y="2786058"/>
            <a:ext cx="7500990" cy="714380"/>
          </a:xfrm>
          <a:prstGeom prst="bentConnector3">
            <a:avLst>
              <a:gd name="adj1" fmla="val 31376"/>
            </a:avLst>
          </a:prstGeom>
          <a:ln w="38100">
            <a:solidFill>
              <a:schemeClr val="accent3">
                <a:lumMod val="50000"/>
              </a:schemeClr>
            </a:solidFill>
            <a:round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4357686" y="4071942"/>
            <a:ext cx="4500594" cy="738664"/>
          </a:xfrm>
          <a:prstGeom prst="rect">
            <a:avLst/>
          </a:prstGeom>
          <a:effectLst>
            <a:outerShdw blurRad="190500" dist="1143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Содержит в себе библиографические описания и полные тексты монографий ученых нашего РГАТУ.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38" name="Соединительная линия уступом 37"/>
          <p:cNvCxnSpPr/>
          <p:nvPr/>
        </p:nvCxnSpPr>
        <p:spPr>
          <a:xfrm>
            <a:off x="1500166" y="3714752"/>
            <a:ext cx="7358114" cy="1071570"/>
          </a:xfrm>
          <a:prstGeom prst="bentConnector3">
            <a:avLst>
              <a:gd name="adj1" fmla="val 39126"/>
            </a:avLst>
          </a:prstGeom>
          <a:ln w="38100">
            <a:solidFill>
              <a:schemeClr val="accent3">
                <a:lumMod val="50000"/>
              </a:schemeClr>
            </a:solidFill>
            <a:round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143372" y="5286388"/>
            <a:ext cx="3643338" cy="738664"/>
          </a:xfrm>
          <a:prstGeom prst="rect">
            <a:avLst/>
          </a:prstGeom>
          <a:effectLst>
            <a:outerShdw blurRad="190500" dist="1143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Содержит в себе библиографические описания и полные тексты учебников и учебных пособий авторов РГАТУ.</a:t>
            </a:r>
            <a:endParaRPr lang="ru-RU" sz="14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cxnSp>
        <p:nvCxnSpPr>
          <p:cNvPr id="56" name="Соединительная линия уступом 55"/>
          <p:cNvCxnSpPr/>
          <p:nvPr/>
        </p:nvCxnSpPr>
        <p:spPr>
          <a:xfrm>
            <a:off x="2714612" y="4000504"/>
            <a:ext cx="5072098" cy="2000264"/>
          </a:xfrm>
          <a:prstGeom prst="bentConnector3">
            <a:avLst>
              <a:gd name="adj1" fmla="val 27465"/>
            </a:avLst>
          </a:prstGeom>
          <a:ln w="38100">
            <a:solidFill>
              <a:schemeClr val="accent3">
                <a:lumMod val="50000"/>
              </a:schemeClr>
            </a:solidFill>
            <a:round/>
            <a:headEnd type="stealth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трелка вправо 12">
            <a:hlinkClick r:id="" action="ppaction://hlinkshowjump?jump=nextslide"/>
          </p:cNvPr>
          <p:cNvSpPr/>
          <p:nvPr/>
        </p:nvSpPr>
        <p:spPr>
          <a:xfrm>
            <a:off x="8460432" y="6381328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>
            <a:hlinkClick r:id="" action="ppaction://hlinkshowjump?jump=previousslide"/>
          </p:cNvPr>
          <p:cNvSpPr/>
          <p:nvPr/>
        </p:nvSpPr>
        <p:spPr>
          <a:xfrm flipH="1">
            <a:off x="7812360" y="6381328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custDataLst>
      <p:tags r:id="rId1"/>
    </p:custDataLst>
  </p:cSld>
  <p:clrMapOvr>
    <a:masterClrMapping/>
  </p:clrMapOvr>
  <p:transition spd="slow" advTm="30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  <p:bldP spid="28" grpId="0" animBg="1"/>
      <p:bldP spid="37" grpId="0" animBg="1"/>
      <p:bldP spid="55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25" y="-7938"/>
            <a:ext cx="9164638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0"/>
            <a:ext cx="2500298" cy="1396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3" y="0"/>
            <a:ext cx="2500297" cy="1396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0"/>
            <a:ext cx="2500298" cy="594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3071802" y="285728"/>
            <a:ext cx="3214710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Вход в личный кабинет дает возможность увидеть в каком отделе Библиотеки хранится та или иная книга, в каком количестве и дает доступ к полному тексту.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15008" y="2000240"/>
            <a:ext cx="321471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Читатель – Ваша фамилия</a:t>
            </a:r>
          </a:p>
          <a:p>
            <a:pPr algn="ctr"/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</a:rPr>
              <a:t>№ билета – Номер Вашего читательского билета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43306" y="3071810"/>
            <a:ext cx="321471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Вход в личный кабинет требуется каждый раз при выборе любой другой БД !</a:t>
            </a:r>
            <a:endParaRPr lang="ru-RU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Стрелка вправо 9">
            <a:hlinkClick r:id="" action="ppaction://hlinkshowjump?jump=nextslide"/>
          </p:cNvPr>
          <p:cNvSpPr/>
          <p:nvPr/>
        </p:nvSpPr>
        <p:spPr>
          <a:xfrm>
            <a:off x="8460432" y="6381328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>
            <a:hlinkClick r:id="" action="ppaction://hlinkshowjump?jump=previousslide"/>
          </p:cNvPr>
          <p:cNvSpPr/>
          <p:nvPr/>
        </p:nvSpPr>
        <p:spPr>
          <a:xfrm flipH="1">
            <a:off x="7812360" y="6381328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6" descr="D:\# Другое\Curso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1714488"/>
            <a:ext cx="600079" cy="85725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3.05556E-6 -3.13671E-6 L 0.16597 -0.2532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-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97 -0.25329 L 0.07153 -0.1064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7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500"/>
                            </p:stCondLst>
                            <p:childTnLst>
                              <p:par>
                                <p:cTn id="3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1500"/>
                            </p:stCondLst>
                            <p:childTnLst>
                              <p:par>
                                <p:cTn id="4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979758"/>
            <a:ext cx="7929618" cy="3878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Box 15"/>
          <p:cNvSpPr txBox="1"/>
          <p:nvPr/>
        </p:nvSpPr>
        <p:spPr>
          <a:xfrm>
            <a:off x="6500826" y="2928934"/>
            <a:ext cx="2500330" cy="1569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Необходимо выбрать один из критериев поискового запроса. По умолчанию выбран словарь 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«Заглавие»</a:t>
            </a:r>
            <a:endParaRPr lang="ru-RU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571876"/>
            <a:ext cx="2928958" cy="223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4929198"/>
            <a:ext cx="2870999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6" descr="D:\# Другое\Curso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1714488"/>
            <a:ext cx="600079" cy="85725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14282" y="4714884"/>
            <a:ext cx="3214710" cy="830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… и по данному критерию печатаем искомый документ, например:</a:t>
            </a:r>
            <a:endParaRPr lang="ru-RU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5918" y="5786454"/>
            <a:ext cx="22860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latin typeface="Arial" pitchFamily="34" charset="0"/>
                <a:cs typeface="Arial" pitchFamily="34" charset="0"/>
              </a:rPr>
              <a:t>Экономика сельского хозяйства</a:t>
            </a:r>
            <a:endParaRPr lang="ru-RU" sz="9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86446" y="5643578"/>
            <a:ext cx="321471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Здесь показываются отобранные документы.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57290" y="6143644"/>
            <a:ext cx="1428760" cy="584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Нажимаем</a:t>
            </a: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 «Найти»</a:t>
            </a:r>
          </a:p>
        </p:txBody>
      </p:sp>
      <p:sp>
        <p:nvSpPr>
          <p:cNvPr id="12" name="Стрелка вправо 11">
            <a:hlinkClick r:id="" action="ppaction://hlinkshowjump?jump=nextslide"/>
          </p:cNvPr>
          <p:cNvSpPr/>
          <p:nvPr/>
        </p:nvSpPr>
        <p:spPr>
          <a:xfrm>
            <a:off x="8460432" y="6381328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>
            <a:hlinkClick r:id="" action="ppaction://hlinkshowjump?jump=previousslide"/>
          </p:cNvPr>
          <p:cNvSpPr/>
          <p:nvPr/>
        </p:nvSpPr>
        <p:spPr>
          <a:xfrm flipH="1">
            <a:off x="7812360" y="6381328"/>
            <a:ext cx="504056" cy="36004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27168E-6 L -0.35364 0.124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64 0.12439 L -0.10173 0.2924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73 0.29259 L -0.4875 0.5969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" y="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875 0.59699 L -0.30642 0.5969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42 0.59699 L -0.45607 0.2611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1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40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4000"/>
                            </p:stCondLst>
                            <p:childTnLst>
                              <p:par>
                                <p:cTn id="43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607 0.26111 L -0.10173 0.4812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6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7000"/>
                            </p:stCondLst>
                            <p:childTnLst>
                              <p:par>
                                <p:cTn id="5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73 0.48125 L -0.36163 0.6768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0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1" animBg="1"/>
      <p:bldP spid="17" grpId="0" animBg="1"/>
      <p:bldP spid="18" grpId="0"/>
      <p:bldP spid="21" grpId="0" animBg="1"/>
      <p:bldP spid="22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Результат поиска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7353" y="0"/>
            <a:ext cx="9411354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282" y="357166"/>
            <a:ext cx="2500330" cy="338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Результаты поиска…</a:t>
            </a:r>
            <a:endParaRPr lang="ru-RU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 advTm="21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1714488"/>
            <a:ext cx="8715436" cy="3323987"/>
          </a:xfrm>
          <a:prstGeom prst="rect">
            <a:avLst/>
          </a:prstGeom>
          <a:noFill/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Что входит в библиографическое описание?</a:t>
            </a:r>
            <a:endParaRPr lang="ru-RU" sz="7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2000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|0.5|0.2|0.4|0.2|0.4|0.2|0.4|0.2|0.3|0.2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7|0.2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466</Words>
  <Application>Microsoft Office PowerPoint</Application>
  <PresentationFormat>Экран (4:3)</PresentationFormat>
  <Paragraphs>58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ProBook</dc:creator>
  <cp:lastModifiedBy>ProBook</cp:lastModifiedBy>
  <cp:revision>125</cp:revision>
  <dcterms:modified xsi:type="dcterms:W3CDTF">2016-12-06T21:05:43Z</dcterms:modified>
</cp:coreProperties>
</file>